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4" r:id="rId3"/>
    <p:sldId id="257" r:id="rId4"/>
    <p:sldId id="290" r:id="rId5"/>
    <p:sldId id="291" r:id="rId6"/>
    <p:sldId id="312" r:id="rId7"/>
    <p:sldId id="270" r:id="rId8"/>
    <p:sldId id="271" r:id="rId9"/>
    <p:sldId id="272" r:id="rId10"/>
    <p:sldId id="292" r:id="rId11"/>
    <p:sldId id="313" r:id="rId12"/>
    <p:sldId id="293" r:id="rId13"/>
    <p:sldId id="287" r:id="rId14"/>
    <p:sldId id="296" r:id="rId15"/>
    <p:sldId id="295" r:id="rId16"/>
    <p:sldId id="288" r:id="rId17"/>
    <p:sldId id="314" r:id="rId18"/>
    <p:sldId id="297" r:id="rId19"/>
    <p:sldId id="298" r:id="rId20"/>
    <p:sldId id="299" r:id="rId21"/>
    <p:sldId id="300" r:id="rId22"/>
    <p:sldId id="286" r:id="rId23"/>
    <p:sldId id="301" r:id="rId24"/>
    <p:sldId id="302" r:id="rId25"/>
    <p:sldId id="315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4/20/2025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138400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9658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503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69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367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66429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=""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6338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3579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541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321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163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4/20/2025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=""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832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z-Cyrl-UZ" sz="54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uz-Cyrl-UZ" sz="5400" b="1" dirty="0" smtClean="0">
                <a:latin typeface="Times New Roman" pitchFamily="18" charset="0"/>
                <a:cs typeface="Times New Roman" pitchFamily="18" charset="0"/>
              </a:rPr>
              <a:t>QTUVCHI </a:t>
            </a:r>
            <a:r>
              <a:rPr lang="uz-Cyrl-UZ" sz="5400" b="1" dirty="0">
                <a:latin typeface="Times New Roman" pitchFamily="18" charset="0"/>
                <a:cs typeface="Times New Roman" pitchFamily="18" charset="0"/>
              </a:rPr>
              <a:t>FAOLIYATIDA PEDAGOGIK QOBILYAT</a:t>
            </a:r>
            <a:r>
              <a:rPr lang="uz-Latn-UZ" sz="5400" b="1" dirty="0">
                <a:latin typeface="Times New Roman" pitchFamily="18" charset="0"/>
                <a:cs typeface="Times New Roman" pitchFamily="18" charset="0"/>
              </a:rPr>
              <a:t>I VA MAHORATI</a:t>
            </a:r>
            <a:r>
              <a:rPr lang="uz-Cyrl-UZ" sz="5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sz="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Komenskiy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100" b="1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beruvchi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o‘quvchini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yo‘lidan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borishga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undovchi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rahbardir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.” 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Komenskiy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o‘qituvchining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qobiliyatini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bolalarga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individual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yondashish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tarbiyalash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jarayonidagi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muhim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omil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ko‘rsatgan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25441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Hjärnforskning ger varierad pedagogik i förskolan - forskning.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1294" y="907933"/>
            <a:ext cx="9186835" cy="5167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Lev Tolstoy (1828–1910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Agar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faqat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o‘qitish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o‘qitsa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narsaga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erisha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olmaydi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Agar 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bolalarga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ta’sir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natijalar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ajoyib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bo‘ladi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Tolstoy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jihatlaridan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mehribonligi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samimiy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aloqa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alohida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ta’kidlaydi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4976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turlari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Didaktik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murakkab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bilimlarni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tushunarli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yetkazish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Akademik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fanini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chuqur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bilish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doimiy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o‘rganish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Tashkiliy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jarayonini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samarali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etish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Kommunikativ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ota-onalar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hamkasblar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samarali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muloqot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Ijtimoiy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jamoa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ishlash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hamkorlik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Differensial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o‘quvchining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individual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xususiyatlarini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hisobga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93315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mahorat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nima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mahorat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o‘qituvchining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kasbiy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tayyorgarligi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innovatsion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metodlarni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qo‘llay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olishi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samarali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muloqot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qila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olishi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motivatsiya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qila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bilish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qobiliyatlaridir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texnologiyalarni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egallashi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raqamli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muhitidan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foydalana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olishi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3354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mahoratni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rivojlantirish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usullari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Doimiy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o‘qib-o‘rganish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almashish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yo‘llarini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izlash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texnologiyalarni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o‘zlashtirish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3354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mahorat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birgalikda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borilsa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natija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bo‘ladi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/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Agar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mahorat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birgalikda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rivojlantirilsa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jarayonida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quyidagi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ijtimoiy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akademik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natijalarga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erishish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mumkin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20191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Frågor och svar om I Ur och Skur - I Ur och Sku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9099" y="1225730"/>
            <a:ext cx="9001125" cy="449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sifatining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rivojlanishi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o‘qituvchining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tug‘ma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orttirilgan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iste’dodi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layoqati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Mahorat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doimiy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izlanish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amaliy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mashg‘ulotlar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shakllangan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ko‘nikmalar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Ikkalasi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uyg‘unlashganda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samaradorligi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ortadi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talabalar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bilimni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chuqur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o‘zlashtiradilar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77753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O‘quvchilarning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motivatsiyasi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faolligi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oshadi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fanini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bilishi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tushunarli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qiziqarli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yetkazib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Motivatsiya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yondashish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kuchayadi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izlanishga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ilhomlanadilar</a:t>
            </a:r>
            <a:r>
              <a:rPr lang="en-US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0158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Mavzuga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oid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diagnostika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1.O‘z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ustozlaringizdan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birini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tanlab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mahoratini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tahlil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2.O‘qituvchining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qaysi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qobiliyatlari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dars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samaradorligini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oshirishini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baholang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3."Ideal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?"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8499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Innovatsion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metodlardan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samarali</a:t>
            </a:r>
            <a:r>
              <a:rPr lang="en-US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latin typeface="Times New Roman" pitchFamily="18" charset="0"/>
                <a:cs typeface="Times New Roman" pitchFamily="18" charset="0"/>
              </a:rPr>
              <a:t>foydalanish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Qobiliyatli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mahoratli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texnologiyalarni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o‘zlashtiradi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Innovatsion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dars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uslublarini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qo‘llaydi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Inklyuziv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raqamli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muhitlari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interaktiv</a:t>
            </a:r>
            <a:r>
              <a:rPr lang="en-US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latin typeface="Times New Roman" pitchFamily="18" charset="0"/>
                <a:cs typeface="Times New Roman" pitchFamily="18" charset="0"/>
              </a:rPr>
              <a:t>metodlar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yondashuvlardan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foydalanadi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Natijada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sifatiga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ijobiy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ta’sir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qiladi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o‘quvchilarning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mantiqiy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fikrlash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ijodkorlik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qobiliyatlari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rivojlanadi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679213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O‘quvchilarning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intellektual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ijtimoiy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rivojlanish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b="1" dirty="0"/>
          </a:p>
          <a:p>
            <a:pPr marL="0" indent="0"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faqat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beruvchi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emas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yetakchi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motivator ham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Talabalar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fikrini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erkin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ifoda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etishga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o‘rganadilar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Jamoa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ishlash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ko‘nikmalari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shakllanadi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ustida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ishlash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qaror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qabul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qobiliyatlari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rivojlanadi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840226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O‘qituvchining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kasbiy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o‘sishi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obro‘si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oshadi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7904" y="2553420"/>
            <a:ext cx="9144000" cy="29847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ru-RU" sz="2800" dirty="0" smtClean="0"/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mahorat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uyg‘unligi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doimiy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o‘sishga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undaydi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darajada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Jamiyat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ta’lim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muassasasida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obro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qozonadi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mutaxassis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ko‘proq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e’tirof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etiladi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25034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zarur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jamiyat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sur’atda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o‘zgarib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borayotgan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o‘qituvchilik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transformatsiyalarni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kechirmoqda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Bugungi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o‘qituvchisi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nafaqat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fanini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chuqur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balki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bo‘lishi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ko‘rib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chiqamiz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46663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en-US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Kommunikativ</a:t>
            </a:r>
            <a:r>
              <a:rPr lang="en-US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kommunikativ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fundamental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ahamiyatga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bo‘lib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quyidagilarni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ichiga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oladi</a:t>
            </a:r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5269" y="2959101"/>
            <a:ext cx="10350283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muloqot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rnatish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quvchilar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ota-onalar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hamkasblar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ochiq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konstruktiv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muloqot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yurita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Tinglash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mahorati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quvchilarning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fikrlarini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diqqat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ehtiyojlarini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tushunish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Verbal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noverbal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muloqot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usullaridan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zlar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imo-ishoralar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yuz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ifodalari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lumotni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yetkazish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yoshdagi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auditoriya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guruhiga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kommunikatsiya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uslubini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Murakkab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vaziyatlarda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muloqot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rnatish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konfliktli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vaziyatlarda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ham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muloqotni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konstruktiv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nalishda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olib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9843161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UMUMIY PSIXOLOGI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7426" y="931653"/>
            <a:ext cx="8479765" cy="5115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052768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Didaktik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Didaktik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tashkil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o‘qitish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mahoratini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ta‘minlovchi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qobiliyatlardir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59125" y="2468116"/>
            <a:ext cx="1019918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materialini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tushunarli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qiziqarli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tarzda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yetkazish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murakkab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mavzularni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sodda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qiziqarli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tarzda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tushuntira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qitish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metodlaridan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anaviy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metodlarni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maqsadga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muvofiq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quvchilarning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xususiyatlarini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hisobga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quvchining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zlashtirish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tempi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uslubiga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moslashish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jarayonini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loyihalash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aniq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maqsadlar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rejalarini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tuzish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Bilimlarni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nazorat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usullarini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formativ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summativ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usullaridan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399205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Kreativ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ijodiy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kreativ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yo‘naltira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lozim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23191" y="2731870"/>
            <a:ext cx="13172195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qitish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metodlarini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yaratish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anaviy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yondashuvlarni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chiqish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materiallarini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ijodiy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tayyorlash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mavjud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resurslardan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foydalanib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materiallarini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yaratish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Muammoli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vaziyatlarni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nostandart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anaviy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yechimlardan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tashqari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yechimlarni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quvchilarning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ijodiy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fikrlashini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rag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batlantirish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savol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izlanishga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undash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ijodiy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topshiriqlar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oyalarni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qo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llab-quvvatlash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o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quvchilarning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oyalarini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rag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batlantirish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9064704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Tashkilotchilik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qobiliylari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yaxshi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tashkilotchi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bo‘lishi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64234" y="2465903"/>
            <a:ext cx="1182948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Vaqtni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boshqarish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vaqtidan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unumli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faoliyat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vaqt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ajratish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jarayonini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tizimli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tashkil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ketma-ketlikda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mantiqiy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izchillikda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rejalashtirish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quvchilar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jamoasini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boshqarish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sinfdagi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ijobiy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muhitni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saqlab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guruh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dinamikasini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boshqarish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Tadbirlarni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tashkil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darsdan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tashqari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tadbirlarni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tashkil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Resurslarni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taqsimlash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mavjud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quv-uslubiy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texnik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vaqt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resurslaridan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5122113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Raqamli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kompetensiyalar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raqamli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texnologiyalardan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foydalanish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517904" y="3104265"/>
            <a:ext cx="8611653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Zamonaviy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dasturiy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’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minotlarni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qo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‘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llash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o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‘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quv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jarayonida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Microsoft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Office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Workspace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kabi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dasturlardan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foydalanish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Masofaviy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’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platformalarida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ishlash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Zoom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Google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Meet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Moodle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kabi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platformalardan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foydalanish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Multimedia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resurslarini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yaratish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prezentatsiyalar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videodarslar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interaktiv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topshiriqlar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tayyorlash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Internet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resurslarini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tanqidiy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baholash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o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‘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quv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jarayonida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foydalanish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uchun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ishonchli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manbalarni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tanlay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Onlayn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’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metodlarini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qo</a:t>
            </a:r>
            <a:r>
              <a:rPr kumimoji="0" lang="en-US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‘</a:t>
            </a:r>
            <a:r>
              <a:rPr kumimoji="0" 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llash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sinxron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asinxron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onlayn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’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shakllarini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samarali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tashkil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etish</a:t>
            </a: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662987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       </a:t>
            </a:r>
            <a:r>
              <a:rPr dirty="0" err="1" smtClean="0"/>
              <a:t>Reja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800" dirty="0"/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tushunchasi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turlari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mahorat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tarkibiy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qismlari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zarur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bo‘lgan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qobiliyatlar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  <a:p>
            <a:endParaRPr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doimiy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ravishda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takomillashtirib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lozim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06106" y="2983168"/>
            <a:ext cx="783410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tanqidiy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tkazilgan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darslarni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kuchli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zaif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tomonlarini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aniqlash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quvchilar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fikr-mulohazalarini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quvchilardan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olingan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qayta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aloqa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takomillashtirish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z-o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zini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nikmalarni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muntazam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zlashtirib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muammolarni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llarini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chuqur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Portfolio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yuritish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yutuq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tajribalarini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tizimli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qayd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7462992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Adaptiv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o‘qitish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sharoitlarda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o‘zgaruvchan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vaziyatlarga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moslasha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88024" y="2643429"/>
            <a:ext cx="1536816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sharoitlariga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moslashish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anaviy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onlayn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sharoitlarida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ishlay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qobiliyatli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quvchilar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iqtidorli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rtacha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zaif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zlashtiruvchi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o'quvchilar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Inklyuziv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ehtiyojli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o'quvchilar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ishlash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ko'nikmalariga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texnologik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muhitlarda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qitish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texnik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ta'minot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darajasi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turlicha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lgan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muhitlarda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qitish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metodlarini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moslashtirish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dasturlariga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innovatsiyalarni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integratsiya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bilimlar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tendensiyalarni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doimiy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ravishda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quv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jarayoniga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kiritib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borish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082103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675" y="1121434"/>
            <a:ext cx="9592229" cy="497761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                                                                        </a:t>
            </a:r>
            <a:r>
              <a:rPr lang="en-US" sz="2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Xulosa</a:t>
            </a:r>
            <a:endParaRPr lang="en-US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o‘qituvchilik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o‘zgarayotgan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dunyoda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murakkab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qirrali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vazifalarni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ichiga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Bugungi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o‘qituvchisidan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faqat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fanini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ko‘lamli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Yuqorida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ko‘rib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chiqilgan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kommunikativ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didaktik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kreativ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tashkilotchilik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raqamli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kompetensiyalar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empatiya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emotsional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intellekt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o‘qitish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tadqiqotchilik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ijtimoiy-madaniy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kompetensiyalar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quroli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hisoblanadi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bir-biri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chambarchas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bog‘liq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mahoratini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uzluksiz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muntazam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ravishda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ustida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ishlashni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texnologiyalarni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o‘zlashtirishni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nafaqat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mahoratini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samaradorligini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yuksaltiradi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o‘quvchining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potensialini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to'liq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berishga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nafaqat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bilimlarni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XXI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ko‘nikmalarini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xizmat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O‘qituvchilar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jamiyat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taraqqiyotining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harakatlantiruvchi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kuchlaridan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ekanligini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hisobga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olsak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nafaqat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jamiyat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rivojining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shartlaridan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852145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yga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vazifa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Ijodiy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Kelajak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2050-yildagi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mavzusida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prognoz-esse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orzu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mavzusida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taqdimot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tayyorlang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rivojlanishi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mavzusida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infografika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57389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Foydalanilgan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adabiyotlar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4732" y="2553419"/>
            <a:ext cx="9247172" cy="354562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1.Asqarova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O‘.M.,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Usmonova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S.U.,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Zamilova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R.R.,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Tashibekova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M.X.,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Abdusamiyev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D.A.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nazariyasi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tarixi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(1-qism). – Namangan,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Usmon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Nosir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nashriyoti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2022. – 485 b.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2.Asqarova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O‘.M.,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Usmonova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S.U.,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Zamilova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R.R.,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Tashibekova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M.X.,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Abdusamiyev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D.A.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nazariyasi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tarixi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(2-qism). – Namangan,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Usmon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Nosir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nashriyoti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 – 390 b.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3.Musurmonova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boshqalar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Umumiy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(1-qism). – T., “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Yoshlar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nashriyot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2020. – 376 b.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4.Mavlonova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R.A.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boshqalar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Umumiy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T., “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rivojlanish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nashriyot-matba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2020. – 528 b.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5.Xodjayev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B.X.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Umumiy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nazariyasi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amaliyoti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T., “Sano-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nashriyoti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2017. – 416 b.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арслик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Тохтаходжаева М.Х. умумий таҳрири остида. – Т.,  Ўзбекистон файласуфлари Миллий жамияти нашриёти, 2010.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Хошимов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Нишонова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 Педагогика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Дарслик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А.Навоий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номидаги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Ў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збекистон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Миллий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кутубхонаси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нашриёти,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1996.</a:t>
            </a:r>
          </a:p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Хошимов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Нишонова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С.,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Иномова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М„ Хасанов Р. Педагогика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Ўқ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қў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лланма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Т.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“Ўқ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итувчи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нашриёти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1996.</a:t>
            </a:r>
          </a:p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Хошимов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К., С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Очил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Ўзбек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педагогикаси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антологияси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Ўқ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қўлл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анма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жилд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Т.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“Ўқ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итувчи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нашриёти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1999.</a:t>
            </a:r>
          </a:p>
          <a:p>
            <a:pPr marL="0" lv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Хошимов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К., С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афо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Очил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Ўзбек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педагогикаси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антологияси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Ўқ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қўлл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анма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илд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Т.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“Ўқ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итувчи</a:t>
            </a:r>
            <a:r>
              <a:rPr lang="uz-Cyrl-U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нашриёти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162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so‘zining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ma’nosi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b="1" dirty="0"/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insonning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muvaffaqiyatli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oshirishga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beruvchi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tug‘ma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orttirilgan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shaxsiy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sifatlari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imkoniyatlarining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yig‘indisidir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Lug‘aviy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ma’nosi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insonning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ma’lum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bajarishga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moyilligi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layoqati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iqtidor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salohiyati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94334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Psixologik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jihatdan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sz="3000" dirty="0" err="1">
                <a:latin typeface="Times New Roman" panose="02020603050405020304" pitchFamily="18" charset="0"/>
                <a:cs typeface="Times New Roman" pitchFamily="18" charset="0"/>
              </a:rPr>
              <a:t>Qobiliyat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odamning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ko‘nikmalarni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tez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o‘zlashtirish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muayyan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faoliyatda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yuqori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natijalarga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erishish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imkoniyatini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belgilovchi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individual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xususiyatlar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majmui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Misollar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Musiqachining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kuy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chalish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qobiliyati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O‘qituvchining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darsni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tushunarli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o‘tish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qobiliyati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Sportchining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jismoniy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chidamlilik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qobiliyati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66693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ad är pedagogik? – Allasbarnbarn.n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7645" y="957532"/>
            <a:ext cx="8997351" cy="51499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nima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o‘qituvchining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jarayonida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samarali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ishlashi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o‘quvchilar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o‘zaro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muloqot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qilish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o‘qitish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tarbiyalash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jarayonini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muvaffaqiyatli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olib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borish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imkonini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beruvchi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shaxsiy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kasbiy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xususiyatlar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majmuidir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561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pedagogning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9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fanini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chuqur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bilishi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didaktik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mahorati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ta’lim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jarayonini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samarali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tashkil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etish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qobiliyati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o‘quvchilarning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psixologik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xususiyatlarini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tushunish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ularga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individual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yondashishi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5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texnologiyalarni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qo‘llay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olishi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5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900" dirty="0" err="1" smtClean="0">
                <a:latin typeface="Times New Roman" pitchFamily="18" charset="0"/>
                <a:cs typeface="Times New Roman" pitchFamily="18" charset="0"/>
              </a:rPr>
              <a:t>bog‘liqdir</a:t>
            </a:r>
            <a:endParaRPr lang="en-US" sz="59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59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51034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Abu Nasr Al-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Farobiy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(873–950)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Haqiqiy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murabbiy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qalbini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ilm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nuri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yoritadigan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axloqiy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jihatdan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yetuk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shaxsdir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Al-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Farobiyning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fikricha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pedagog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nafaqat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bilim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beruvchi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balki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ruhiyatiga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ta’sir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qiluvchi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shaxs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o‘qituvchidan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qobiliyat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sabr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dono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fikrlash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tushunarli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tushuntirish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mahoratini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talab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qiladi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4619760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LightSeedLeftStep">
      <a:dk1>
        <a:srgbClr val="000000"/>
      </a:dk1>
      <a:lt1>
        <a:srgbClr val="FFFFFF"/>
      </a:lt1>
      <a:dk2>
        <a:srgbClr val="41243E"/>
      </a:dk2>
      <a:lt2>
        <a:srgbClr val="E2E6E8"/>
      </a:lt2>
      <a:accent1>
        <a:srgbClr val="C39983"/>
      </a:accent1>
      <a:accent2>
        <a:srgbClr val="BF7A7F"/>
      </a:accent2>
      <a:accent3>
        <a:srgbClr val="CB92AE"/>
      </a:accent3>
      <a:accent4>
        <a:srgbClr val="BF7AB9"/>
      </a:accent4>
      <a:accent5>
        <a:srgbClr val="B892CB"/>
      </a:accent5>
      <a:accent6>
        <a:srgbClr val="8B7ABF"/>
      </a:accent6>
      <a:hlink>
        <a:srgbClr val="5B879D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1732</Words>
  <Application>Microsoft Office PowerPoint</Application>
  <PresentationFormat>Произвольный</PresentationFormat>
  <Paragraphs>148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PrismaticVTI</vt:lpstr>
      <vt:lpstr>O‘QTUVCHI FAOLIYATIDA PEDAGOGIK QOBILYATI VA MAHORATI.</vt:lpstr>
      <vt:lpstr>           Mavzuga oid diagnostika </vt:lpstr>
      <vt:lpstr>                               Reja</vt:lpstr>
      <vt:lpstr>           Qobiliyat so‘zining ma’nosi ?</vt:lpstr>
      <vt:lpstr>Psixologik jihatdan qobiliyat</vt:lpstr>
      <vt:lpstr>Слайд 6</vt:lpstr>
      <vt:lpstr>Pedagogik qobiliyat  nima?</vt:lpstr>
      <vt:lpstr>Pedagogik qobiliyat - pedagogning </vt:lpstr>
      <vt:lpstr>Abu Nasr Al-Farobiy (873–950) “Haqiqiy murabbiy – inson qalbini ilm nuri bilan yoritadigan va axloqiy jihatdan yetuk shaxsdir.”  </vt:lpstr>
      <vt:lpstr>Komenskiy “Yaxshi o‘qituvchi – bu faqat bilim beruvchi emas, balki har bir o‘quvchini o‘z yo‘lidan borishga undovchi rahbardir.” </vt:lpstr>
      <vt:lpstr>Слайд 11</vt:lpstr>
      <vt:lpstr>Lev Tolstoy (1828–1910) </vt:lpstr>
      <vt:lpstr>Pedagogik qobiliyat va uning turlari</vt:lpstr>
      <vt:lpstr>Pedagogik mahorat nima?</vt:lpstr>
      <vt:lpstr>Pedagogik mahoratni rivojlantirish usullari</vt:lpstr>
      <vt:lpstr>Pedagogik qobiliyat va mahorat birgalikda olib borilsa, qanday natija bo‘ladi? </vt:lpstr>
      <vt:lpstr>Слайд 17</vt:lpstr>
      <vt:lpstr>        1. Ta’lim sifatining rivojlanishi </vt:lpstr>
      <vt:lpstr>2. O‘quvchilarning motivatsiyasi va faolligi oshadi</vt:lpstr>
      <vt:lpstr>3. Innovatsion va zamonaviy metodlardan samarali foydalanish </vt:lpstr>
      <vt:lpstr>4. O‘quvchilarning intellektual va ijtimoiy rivojlanish</vt:lpstr>
      <vt:lpstr>5. O‘qituvchining kasbiy o‘sishi va obro‘si oshadi</vt:lpstr>
      <vt:lpstr>Zamonaviy o‘qituvchi uchun zarur bo‘lgan pedagogik qobiliyatlar</vt:lpstr>
      <vt:lpstr>                                               Kommunikativ qobiliyatlar Zamonaviy o‘qituvchi uchun kommunikativ qobiliyatlar fundamental ahamiyatga ega bo‘lib, quyidagilarni o‘z ichiga oladi </vt:lpstr>
      <vt:lpstr>Слайд 25</vt:lpstr>
      <vt:lpstr>                                   Didaktik qobiliyatlar Didaktik qobiliyatlar o‘quv jarayonini samarali tashkil etish va o‘qitish mahoratini ta‘minlovchi qobiliyatlardir: </vt:lpstr>
      <vt:lpstr>                                                 Kreativ qobiliyatlar Zamonaviy o‘qituvchi ijodiy fikrlay olishi va o‘quvchilarni ham kreativ fikrlashga yo‘naltira olishi lozim: </vt:lpstr>
      <vt:lpstr>                     Tashkilotchilik qobiliylari O‘qituvchi yaxshi tashkilotchi ham bo‘lishi kerak: </vt:lpstr>
      <vt:lpstr>Raqamli kompetensiyalar Zamonaviy o‘qituvchi uchun raqamli texnologiyalardan foydalanish ko‘nikmalari o‘ta muhim: </vt:lpstr>
      <vt:lpstr>Refleksiv qobiliyatlar O‘qituvchi o‘z faoliyatini tahlil qila olishi va doimiy ravishda takomillashtirib borishi lozim: </vt:lpstr>
      <vt:lpstr>    Adaptiv o‘qitish qobiliyati Zamonaviy sharoitlarda o‘qituvchi tez o‘zgaruvchan vaziyatlarga moslasha olishi kerak: </vt:lpstr>
      <vt:lpstr>Слайд 32</vt:lpstr>
      <vt:lpstr>                 Uyga vazifa</vt:lpstr>
      <vt:lpstr>      Foydalanilgan adabiyotlar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Pedagogik Diagnostika</dc:title>
  <dc:creator>쇼흐조드</dc:creator>
  <cp:lastModifiedBy>Admin</cp:lastModifiedBy>
  <cp:revision>96</cp:revision>
  <dcterms:created xsi:type="dcterms:W3CDTF">2023-10-19T04:23:04Z</dcterms:created>
  <dcterms:modified xsi:type="dcterms:W3CDTF">2025-04-20T06:18:57Z</dcterms:modified>
</cp:coreProperties>
</file>