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</p:sldMasterIdLst>
  <p:notesMasterIdLst>
    <p:notesMasterId r:id="rId19"/>
  </p:notesMasterIdLst>
  <p:sldIdLst>
    <p:sldId id="257" r:id="rId4"/>
    <p:sldId id="258" r:id="rId5"/>
    <p:sldId id="278" r:id="rId6"/>
    <p:sldId id="280" r:id="rId7"/>
    <p:sldId id="260" r:id="rId8"/>
    <p:sldId id="279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2" r:id="rId17"/>
    <p:sldId id="281" r:id="rId18"/>
  </p:sldIdLst>
  <p:sldSz cx="9144000" cy="6858000" type="screen4x3"/>
  <p:notesSz cx="6834188" cy="99790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71125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5C86AD-8EE3-400A-8B03-965DF1AEB1BC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7713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3419" y="4740037"/>
            <a:ext cx="5467350" cy="44905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71125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F94FAF-BCA5-4814-907F-029A982D7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71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952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506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634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10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622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2667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8061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629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2217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6243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0138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920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2419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2205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1327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7615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326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722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5078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7528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2467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008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278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059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476672"/>
            <a:ext cx="61206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3200" b="1" dirty="0" smtClean="0">
                <a:latin typeface="Times New Roman" pitchFamily="18" charset="0"/>
                <a:cs typeface="Times New Roman" pitchFamily="18" charset="0"/>
              </a:rPr>
              <a:t>Mavzu:</a:t>
            </a:r>
            <a:r>
              <a:rPr lang="uz-Cyrl-UZ" sz="2400" b="1" dirty="0" smtClean="0">
                <a:latin typeface="Times New Roman" pitchFamily="18" charset="0"/>
                <a:cs typeface="Times New Roman" pitchFamily="18" charset="0"/>
              </a:rPr>
              <a:t>O‘QITUVCHI </a:t>
            </a:r>
            <a:r>
              <a:rPr lang="uz-Cyrl-U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FАОLIYATIDА PЕDАGОGIK QОBILIYAT.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4" descr="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385750"/>
            <a:ext cx="5184576" cy="285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57959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524" y="116632"/>
            <a:ext cx="895897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PЕDАGОG ОLIM I.P.PОDLАSIY PЕDАGОGIK QОBILIYATNING TUZILISHINI QUYIDАGI TАRZDА АNIQLАSHTIRGАN</a:t>
            </a:r>
            <a:r>
              <a:rPr lang="uz-Cyrl-U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z-Cyrl-UZ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tаshkilоtchilik </a:t>
            </a:r>
            <a:r>
              <a:rPr lang="uz-Cyrl-UZ" sz="2000" dirty="0">
                <a:latin typeface="Times New Roman" pitchFamily="18" charset="0"/>
                <a:cs typeface="Times New Roman" pitchFamily="18" charset="0"/>
              </a:rPr>
              <a:t>– tа’lim оluvchilаrni jipslаshtirish, ulаrning fаоliyatini rеjаlаshtirish, jаmоаviy ishgа jаlb etish, yakunlаrini chiqаrish;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z-Cyrl-UZ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diаgnоstik </a:t>
            </a:r>
            <a:r>
              <a:rPr lang="uz-Cyrl-UZ" sz="2000" dirty="0">
                <a:latin typeface="Times New Roman" pitchFamily="18" charset="0"/>
                <a:cs typeface="Times New Roman" pitchFamily="18" charset="0"/>
              </a:rPr>
              <a:t>–o’quv mаtеriаlini tаnlаy оlish, o’quv mаtеriаlini tushunаrli, аniq, оbrаzli, ishоnchli vа tizimli bаyon etа оlish; o’quvchilаrning bilishgа qiziqishlаri vа intеllеktini rivоjlаntirishni rаg’bаtlаsh, o’quv-biluv fаоlligini оshirish hаmdа tаnqidiy fikrlаshni rivоjlаntirish vа ijоdkоrlikkа qоbiliyatlilik;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z-Cyrl-UZ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pеrtsеptiv</a:t>
            </a:r>
            <a:r>
              <a:rPr lang="uz-Cyrl-UZ" sz="2000" dirty="0">
                <a:latin typeface="Times New Roman" pitchFamily="18" charset="0"/>
                <a:cs typeface="Times New Roman" pitchFamily="18" charset="0"/>
              </a:rPr>
              <a:t> – tа’lim оluvchilаrning ichki оlаmigа tа’sir ko’rsаtish; ulаrning emоtsiоnаl hоlаtini хоlis bаhоlаsh, psiхikаsidаgi o’zigа хоsliklаrni аniqlаy оlish ko’nikmаsi;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z-Cyrl-UZ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kоmmunikаtiv</a:t>
            </a:r>
            <a:r>
              <a:rPr lang="uz-Cyrl-UZ" sz="2000" dirty="0">
                <a:latin typeface="Times New Roman" pitchFamily="18" charset="0"/>
                <a:cs typeface="Times New Roman" pitchFamily="18" charset="0"/>
              </a:rPr>
              <a:t> – tа’lim оluvchilаr vа jаmоа bilаn pеdаgоgik mаqsаdgа qаrаtilgаn munоsаbаtni o’rnаtа оlish ko’nikmаsi;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z-Cyrl-UZ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suggеstiv (suggеstiya - ishоntirish) </a:t>
            </a:r>
            <a:r>
              <a:rPr lang="uz-Cyrl-UZ" sz="2000" dirty="0">
                <a:latin typeface="Times New Roman" pitchFamily="18" charset="0"/>
                <a:cs typeface="Times New Roman" pitchFamily="18" charset="0"/>
              </a:rPr>
              <a:t>– o’quvchilаrgа emоtsiоnаl tа’sir ko’rsаtish;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z-Cyrl-UZ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tаdqiqоtchilikkа dоir</a:t>
            </a:r>
            <a:r>
              <a:rPr lang="uz-Cyrl-UZ" sz="2000" dirty="0">
                <a:latin typeface="Times New Roman" pitchFamily="18" charset="0"/>
                <a:cs typeface="Times New Roman" pitchFamily="18" charset="0"/>
              </a:rPr>
              <a:t> – pеdаgоgik jаrаyon vа vаziyatlаrni аnglаsh hаmdа оb’еktiv bаhоlаy оlish ko’nikmаsi;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z-Cyrl-UZ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ilmiy-bilishgа dоir </a:t>
            </a:r>
            <a:r>
              <a:rPr lang="uz-Cyrl-UZ" sz="2000" dirty="0">
                <a:latin typeface="Times New Roman" pitchFamily="18" charset="0"/>
                <a:cs typeface="Times New Roman" pitchFamily="18" charset="0"/>
              </a:rPr>
              <a:t>– tаnlаngаn iхtisоslikkа dоir bеlgilаngаn hаjmdаgi ilmiy bilimlаrni egаllаy оlish qоbiliyati;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uz-Cyrl-UZ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gnоstik</a:t>
            </a:r>
            <a:r>
              <a:rPr lang="uz-Cyrl-UZ" sz="2000" dirty="0">
                <a:latin typeface="Times New Roman" pitchFamily="18" charset="0"/>
                <a:cs typeface="Times New Roman" pitchFamily="18" charset="0"/>
              </a:rPr>
              <a:t> – оb’еkt, jаrаyonni vа o’z fаоliyati nаtijаlаrini tаdqiq etish hаmdа оlingаn nаtijаlаr аsоsidа uni kоrrеktsiyalаy оlish qоbiliyati.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15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3"/>
            <a:ext cx="691276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Olimlarning uzoq yillar olib borgan ilmiy-tadqi­qotlari va kuzatishlari natijasida pedagogik qobiliyatning quyida­gi asosiy sifatlari ajratib ko‘rsatilgan: 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z-Cyrl-UZ" sz="2400" dirty="0">
                <a:latin typeface="Times New Roman" pitchFamily="18" charset="0"/>
                <a:cs typeface="Times New Roman" pitchFamily="18" charset="0"/>
              </a:rPr>
              <a:t>O‘z kasbiga mu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z-Cyrl-UZ" sz="2400" dirty="0">
                <a:latin typeface="Times New Roman" pitchFamily="18" charset="0"/>
                <a:cs typeface="Times New Roman" pitchFamily="18" charset="0"/>
              </a:rPr>
              <a:t>abbat, o‘quvchilarni seva olishi.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z-Cyrl-UZ" sz="2400" dirty="0">
                <a:latin typeface="Times New Roman" pitchFamily="18" charset="0"/>
                <a:cs typeface="Times New Roman" pitchFamily="18" charset="0"/>
              </a:rPr>
              <a:t>Mutaxassislik fanini mukammal bilishi, unga qiziqishi.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z-Cyrl-UZ" sz="2400" dirty="0">
                <a:latin typeface="Times New Roman" pitchFamily="18" charset="0"/>
                <a:cs typeface="Times New Roman" pitchFamily="18" charset="0"/>
              </a:rPr>
              <a:t>Pedagogik taktga (odob va go‘zallikka) ega bo‘lish.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z-Cyrl-UZ" sz="2400" dirty="0">
                <a:latin typeface="Times New Roman" pitchFamily="18" charset="0"/>
                <a:cs typeface="Times New Roman" pitchFamily="18" charset="0"/>
              </a:rPr>
              <a:t>Bolalar jamoasiga singib keta olish.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z-Cyrl-UZ" sz="2400" dirty="0">
                <a:latin typeface="Times New Roman" pitchFamily="18" charset="0"/>
                <a:cs typeface="Times New Roman" pitchFamily="18" charset="0"/>
              </a:rPr>
              <a:t>O‘z mehnatiga ijodiy yondashish.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z-Cyrl-UZ" sz="2400" dirty="0">
                <a:latin typeface="Times New Roman" pitchFamily="18" charset="0"/>
                <a:cs typeface="Times New Roman" pitchFamily="18" charset="0"/>
              </a:rPr>
              <a:t>Javobgarlikni his etish.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z-Cyrl-UZ" sz="2400" dirty="0">
                <a:latin typeface="Times New Roman" pitchFamily="18" charset="0"/>
                <a:cs typeface="Times New Roman" pitchFamily="18" charset="0"/>
              </a:rPr>
              <a:t>Tarbiyaviy bilimlarni egallaganligi.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D:\расмлар\интернет\капалак\31041068_0bbdcc2d2d5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185" y="-27349"/>
            <a:ext cx="6322815" cy="474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D:\расмлар\интернет\капалак\31041068_0bbdcc2d2d5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3" y="2851487"/>
            <a:ext cx="5342016" cy="4006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D:\расмлар\интернет\капалак\31041068_0bbdcc2d2d5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325508"/>
            <a:ext cx="3672408" cy="2754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D:\расмлар\интернет\капалак\31041068_0bbdcc2d2d5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3" y="2716540"/>
            <a:ext cx="5329878" cy="3997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D:\расмлар\интернет\капалак\31041068_0bbdcc2d2d5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194" y="3068960"/>
            <a:ext cx="4859983" cy="3644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715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55776" y="206196"/>
            <a:ext cx="63558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O‘qituvchi faoliyatidagi pedagogik qobiliyatning o‘ziga xos tizim­la­ri mavjud. </a:t>
            </a:r>
            <a:r>
              <a:rPr lang="uz-Cyrl-UZ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Qobiliyatlar tizimi quyidagi xususiyatlari bilan farq qilinadi:</a:t>
            </a: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lvl="0" indent="-571500" algn="ctr">
              <a:buFont typeface="Wingdings" pitchFamily="2" charset="2"/>
              <a:buChar char="ü"/>
            </a:pPr>
            <a:r>
              <a:rPr lang="uz-Cyrl-UZ" sz="36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asosiy xususiyatlar;</a:t>
            </a:r>
            <a:endParaRPr lang="ru-RU" sz="3600" b="1" i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lvl="0" indent="-571500" algn="ctr">
              <a:buFont typeface="Wingdings" pitchFamily="2" charset="2"/>
              <a:buChar char="ü"/>
            </a:pPr>
            <a:r>
              <a:rPr lang="uz-Cyrl-UZ" sz="3600" b="1" i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tayanch xususiyatlar;</a:t>
            </a:r>
            <a:endParaRPr lang="ru-RU" sz="3600" b="1" i="1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lvl="0" indent="-571500" algn="ctr">
              <a:buFont typeface="Wingdings" pitchFamily="2" charset="2"/>
              <a:buChar char="ü"/>
            </a:pPr>
            <a:r>
              <a:rPr lang="en-US" sz="36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uz-Cyrl-UZ" sz="36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etakchi xususiyatlar;</a:t>
            </a:r>
            <a:endParaRPr lang="ru-RU" sz="3600" b="1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lvl="0" indent="-571500" algn="ctr">
              <a:buFont typeface="Wingdings" pitchFamily="2" charset="2"/>
              <a:buChar char="ü"/>
            </a:pPr>
            <a:r>
              <a:rPr lang="uz-Cyrl-UZ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yordamchi xususiyatlar</a:t>
            </a:r>
            <a:r>
              <a:rPr lang="uz-Cyrl-UZ" sz="3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D:\расмлар\интернет\капалак\31041068_0bbdcc2d2d5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295232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715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727280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Pedagogik qobiliyatlar tizimiga kiradigan yordamchi xususiyatlar va 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z-Cyrl-U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islatlar </a:t>
            </a:r>
            <a:r>
              <a:rPr lang="uz-Cyrl-UZ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quyidagilardan iborat:</a:t>
            </a: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uz-Cyrl-UZ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aql–idrokning muayyan turlari, hozirjavoblik, kamchiliklarga tanqidiy e’tibor, sobitqadamlik; </a:t>
            </a:r>
            <a:endParaRPr lang="ru-RU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uz-Cyrl-UZ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o‘qituvchining nutqi: notiqlik san’ati, so‘z boyligining teranligi; 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uz-Cyrl-UZ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aktyorlik xususiyati: mimika va pantomimika, xayoliy fantaziya ishlata olish, ruhiy hissiyotni jilovlay olish.</a:t>
            </a:r>
            <a:endParaRPr lang="ru-RU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uz-Cyrl-UZ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pedagogik takt va pedagogik nazokatga ega bo‘lish.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z-Cyrl-UZ" sz="32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140132">
            <a:off x="7134143" y="481611"/>
            <a:ext cx="1746696" cy="1682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154965">
            <a:off x="7357681" y="4809352"/>
            <a:ext cx="1746696" cy="1682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715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vazifa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859340"/>
            <a:ext cx="77048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ideal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mavzusida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1-2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betlik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yozing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quyidagi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savollarni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yoritishga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harakat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Ideal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qanday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bo‘lishi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o‘qituvchining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faoliyatiga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qanday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ta’sir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ko‘rsatadi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O‘qituvchining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rivojlantirish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qanday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amaliy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tavsiyalar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berish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mumkin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73031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Foydalanilgan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adabiyotlar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200" y="1988840"/>
            <a:ext cx="8229600" cy="4241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Asqarova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O‘.M.,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Usmonova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S.U.,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Zamilova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R.R.,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Tashibekova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M.X.,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Abdusamiyev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D.A.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Pedagogika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nazariyasi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tarixi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Darslik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(1-qism). – Namangan,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Usmon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Nosir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nashriyoti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2022. – 485 b.</a:t>
            </a:r>
            <a:endParaRPr lang="ru-RU" sz="1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Asqarova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O‘.M.,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Usmonova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S.U.,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Zamilova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R.R.,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Tashibekova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M.X.,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Abdusamiyev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D.A.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Pedagogika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nazariyasi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tarixi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Darslik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(2-qism). – Namangan,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Usmon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Nosir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nashriyoti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2022. – 390 b.</a:t>
            </a:r>
            <a:endParaRPr lang="ru-RU" sz="1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Musurmonova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boshqalar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Umumiy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pedagogika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Darslik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(1-qism). – T., “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Yoshlar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nashriyot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uyi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2020. – 376 b.</a:t>
            </a:r>
            <a:endParaRPr lang="ru-RU" sz="1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Mavlonova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R.A.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boshqalar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Umumiy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pedagogika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Darslik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– T., “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Innovatsion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rivojlanish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nashriyot-matba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uyi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2020. – 528 b.</a:t>
            </a:r>
            <a:endParaRPr lang="ru-RU" sz="1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Xodjayev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B.X.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Umumiy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pedagogika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nazariyasi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amaliyoti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Darslik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– T., “Sano-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standart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nashriyoti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2017. – 416 b.</a:t>
            </a:r>
            <a:endParaRPr lang="ru-RU" sz="1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Педагогика</a:t>
            </a:r>
            <a:r>
              <a:rPr lang="uz-Cyrl-UZ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 Д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арслик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  <a:r>
              <a:rPr lang="uz-Cyrl-UZ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Тохтаходжаева М.Х. умумий таҳрири остида. – Т.,  Ўзбекистон файласуфлари Миллий жамияти нашриёти, 2010.</a:t>
            </a:r>
            <a:endParaRPr lang="ru-RU" sz="1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142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04664"/>
            <a:ext cx="91440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4000" b="1" dirty="0">
                <a:latin typeface="Times New Roman" pitchFamily="18" charset="0"/>
                <a:cs typeface="Times New Roman" pitchFamily="18" charset="0"/>
              </a:rPr>
              <a:t>Reja</a:t>
            </a:r>
            <a:r>
              <a:rPr lang="uz-Cyrl-UZ" sz="4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haqida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tushuncha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qobiliyatning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turlari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ularning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tavsifi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shakllantirish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yo‘llari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:\3-mavzu Ped mahorat\a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4221088"/>
            <a:ext cx="1259632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175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двумя вырезанными соседними углами 2"/>
          <p:cNvSpPr/>
          <p:nvPr/>
        </p:nvSpPr>
        <p:spPr>
          <a:xfrm>
            <a:off x="472006" y="1700808"/>
            <a:ext cx="8352928" cy="4968552"/>
          </a:xfrm>
          <a:prstGeom prst="snip2SameRect">
            <a:avLst/>
          </a:prstGeom>
          <a:solidFill>
            <a:schemeClr val="accent2">
              <a:lumMod val="40000"/>
              <a:lumOff val="60000"/>
            </a:schemeClr>
          </a:solidFill>
          <a:ln w="76200"/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uz-Cyrl-UZ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оdаm psiхikаsining eng muhim </a:t>
            </a:r>
            <a:r>
              <a:rPr lang="en-US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z-Cyrl-UZ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ususiyatlаridаn </a:t>
            </a:r>
            <a:r>
              <a:rPr lang="uz-Cyrl-UZ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biri bo’lib,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muayyan</a:t>
            </a:r>
            <a:r>
              <a:rPr lang="en-US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faoliyat</a:t>
            </a:r>
            <a:r>
              <a:rPr lang="en-US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yuzasidan</a:t>
            </a:r>
            <a:r>
              <a:rPr lang="en-US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layoqati</a:t>
            </a:r>
            <a:r>
              <a:rPr lang="en-US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ishni</a:t>
            </a:r>
            <a:r>
              <a:rPr lang="en-US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muvaffaqiyatli</a:t>
            </a:r>
            <a:r>
              <a:rPr lang="en-US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amalga</a:t>
            </a:r>
            <a:r>
              <a:rPr lang="en-US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oshirish</a:t>
            </a:r>
            <a:r>
              <a:rPr lang="en-US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sub’yektiv</a:t>
            </a:r>
            <a:r>
              <a:rPr lang="en-US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shart-sharoitini</a:t>
            </a:r>
            <a:r>
              <a:rPr lang="en-US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ifadalovchi</a:t>
            </a:r>
            <a:r>
              <a:rPr lang="en-US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individual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psixik</a:t>
            </a:r>
            <a:r>
              <a:rPr lang="en-US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sifatlar</a:t>
            </a:r>
            <a:r>
              <a:rPr lang="en-US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yigindisiga</a:t>
            </a:r>
            <a:r>
              <a:rPr lang="en-US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aytiladi</a:t>
            </a:r>
            <a:r>
              <a:rPr lang="en-US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араллелограмм 9"/>
          <p:cNvSpPr/>
          <p:nvPr/>
        </p:nvSpPr>
        <p:spPr>
          <a:xfrm>
            <a:off x="938266" y="332656"/>
            <a:ext cx="7565302" cy="980728"/>
          </a:xfrm>
          <a:prstGeom prst="parallelogram">
            <a:avLst/>
          </a:prstGeom>
          <a:solidFill>
            <a:schemeClr val="accent4">
              <a:lumMod val="20000"/>
              <a:lumOff val="80000"/>
            </a:schemeClr>
          </a:solidFill>
          <a:ln w="57150"/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Qоbiliyat – </a:t>
            </a:r>
            <a:endParaRPr lang="ru-RU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190099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двумя вырезанными соседними углами 2"/>
          <p:cNvSpPr/>
          <p:nvPr/>
        </p:nvSpPr>
        <p:spPr>
          <a:xfrm>
            <a:off x="611560" y="2204864"/>
            <a:ext cx="8213374" cy="4464496"/>
          </a:xfrm>
          <a:prstGeom prst="snip2SameRect">
            <a:avLst/>
          </a:prstGeom>
          <a:solidFill>
            <a:schemeClr val="accent2">
              <a:lumMod val="40000"/>
              <a:lumOff val="60000"/>
            </a:schemeClr>
          </a:solidFill>
          <a:ln w="76200"/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Психологияда қобилият – инсоннинг касбий билим, кўникма ва малакаларни қийинчиликсиз, осонлик билан мукаммал эгаллаши ва бирор фаолият билан муваффақиятли шуғулланишига айтилади. У ўқитувчининг касбий фаолиятида ҳам ёрқин намоён бўлади.</a:t>
            </a:r>
            <a:endParaRPr lang="ru-RU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араллелограмм 9"/>
          <p:cNvSpPr/>
          <p:nvPr/>
        </p:nvSpPr>
        <p:spPr>
          <a:xfrm>
            <a:off x="938266" y="332656"/>
            <a:ext cx="7565302" cy="980728"/>
          </a:xfrm>
          <a:prstGeom prst="parallelogram">
            <a:avLst/>
          </a:prstGeom>
          <a:solidFill>
            <a:schemeClr val="accent4">
              <a:lumMod val="20000"/>
              <a:lumOff val="80000"/>
            </a:schemeClr>
          </a:solidFill>
          <a:ln w="57150"/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Qоbiliyat – </a:t>
            </a:r>
            <a:endParaRPr lang="ru-RU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478409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404664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32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55576" y="353859"/>
            <a:ext cx="6963097" cy="686384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uz-Cyrl-UZ" sz="3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Qobiliyat bilimdan farq qiladi</a:t>
            </a:r>
            <a:endParaRPr lang="ru-RU" sz="2000" b="1" i="1" dirty="0"/>
          </a:p>
        </p:txBody>
      </p:sp>
      <p:sp>
        <p:nvSpPr>
          <p:cNvPr id="14" name="Скругленный прямоугольник 4"/>
          <p:cNvSpPr/>
          <p:nvPr/>
        </p:nvSpPr>
        <p:spPr>
          <a:xfrm>
            <a:off x="626931" y="1718039"/>
            <a:ext cx="1595683" cy="240160"/>
          </a:xfrm>
          <a:prstGeom prst="rect">
            <a:avLst/>
          </a:prstGeom>
          <a:noFill/>
          <a:ln>
            <a:noFill/>
          </a:ln>
          <a:effectLst/>
        </p:spPr>
        <p:txBody>
          <a:bodyPr spcFirstLastPara="0" vert="horz" wrap="square" lIns="60960" tIns="30480" rIns="60960" bIns="30480" numCol="1" spcCol="1270" anchor="ctr" anchorCtr="0">
            <a:noAutofit/>
          </a:bodyPr>
          <a:lstStyle/>
          <a:p>
            <a:pPr marL="0" marR="0" lvl="0" indent="0" algn="just" defTabSz="711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8" name="Стрелка вправо 27"/>
          <p:cNvSpPr/>
          <p:nvPr/>
        </p:nvSpPr>
        <p:spPr>
          <a:xfrm>
            <a:off x="793439" y="1083744"/>
            <a:ext cx="2122377" cy="842498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Bilim</a:t>
            </a:r>
            <a:r>
              <a:rPr lang="en-US" sz="2400" b="1" dirty="0" smtClean="0"/>
              <a:t> - </a:t>
            </a:r>
            <a:endParaRPr lang="ru-RU" sz="2400" b="1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275856" y="1268760"/>
            <a:ext cx="5040560" cy="68943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Ilmiy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mutolaalar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natijasidir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Стрелка вправо 33"/>
          <p:cNvSpPr/>
          <p:nvPr/>
        </p:nvSpPr>
        <p:spPr>
          <a:xfrm>
            <a:off x="794520" y="2078642"/>
            <a:ext cx="2122377" cy="842498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Qobiliyat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428256" y="2155171"/>
            <a:ext cx="5320208" cy="90549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insonning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psixologik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fiziologik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tuzilishiga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xos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bo‘lgan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xususiyatdir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755576" y="3429000"/>
            <a:ext cx="7272808" cy="29523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uz-Cyrl-UZ" sz="28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Qobiliyat bilim olish uchun zaruriy shart-sharoit yaratadi, shu bilan birga, u ma’lum darajada bilim olish mahsulidir. </a:t>
            </a:r>
            <a:endParaRPr lang="en-US" sz="28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8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z-Cyrl-UZ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Umu­miy va maxsus bilimlarni o‘zlashtirish, shuningdek, kasbiy maho­rat­ni egallash jarayonida qobiliyat mukammallashib va rivojlanib </a:t>
            </a:r>
            <a:r>
              <a:rPr lang="uz-Cyrl-UZ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boradi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75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0" y="-32657"/>
            <a:ext cx="9144000" cy="6858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uz-Cyrl-U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z-Cyrl-U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71" name="Rectangle 4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346075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26690" name="Rectangle 6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346075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987961" y="239486"/>
            <a:ext cx="7112431" cy="88525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Cyrl-UZ" sz="2400" b="1" dirty="0">
                <a:latin typeface="Times New Roman" pitchFamily="18" charset="0"/>
                <a:cs typeface="Times New Roman" pitchFamily="18" charset="0"/>
              </a:rPr>
              <a:t>Qobiliyatga yaqinroq turadigan tushunchalar </a:t>
            </a:r>
            <a:r>
              <a:rPr lang="uz-Cyrl-UZ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ko‘nikma va malaka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uz-Cyrl-UZ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lardir.</a:t>
            </a:r>
            <a:r>
              <a:rPr lang="uz-Cyrl-UZ" sz="24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0320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10" name="Выноска со стрелкой вниз 9"/>
          <p:cNvSpPr/>
          <p:nvPr/>
        </p:nvSpPr>
        <p:spPr>
          <a:xfrm>
            <a:off x="987961" y="1285797"/>
            <a:ext cx="2556284" cy="1080120"/>
          </a:xfrm>
          <a:prstGeom prst="downArrow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Cyrl-UZ" sz="2400" b="1" dirty="0" smtClean="0">
                <a:latin typeface="Times New Roman" pitchFamily="18" charset="0"/>
                <a:cs typeface="Times New Roman" pitchFamily="18" charset="0"/>
              </a:rPr>
              <a:t>Ko‘nikmalar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400" b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/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897951" y="2537318"/>
            <a:ext cx="2736304" cy="3888432"/>
          </a:xfrm>
          <a:prstGeom prst="flowChartAlternateProcess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0800000" scaled="1"/>
            <a:tileRect/>
          </a:gra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Cyrl-UZ" sz="2400" b="1" dirty="0">
                <a:latin typeface="Times New Roman" pitchFamily="18" charset="0"/>
                <a:cs typeface="Times New Roman" pitchFamily="18" charset="0"/>
              </a:rPr>
              <a:t>o‘qituvchining kasbiy faoliyati jarayonida hosil qi­lin­gan tajriba va bilimlar asosida bajariladigan ishning mukammal usuli.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Выноска со стрелкой вниз 59"/>
          <p:cNvSpPr/>
          <p:nvPr/>
        </p:nvSpPr>
        <p:spPr>
          <a:xfrm>
            <a:off x="4896036" y="1285797"/>
            <a:ext cx="2556284" cy="1080120"/>
          </a:xfrm>
          <a:prstGeom prst="downArrow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Cyrl-UZ" sz="2400" b="1" dirty="0">
                <a:latin typeface="Times New Roman" pitchFamily="18" charset="0"/>
                <a:cs typeface="Times New Roman" pitchFamily="18" charset="0"/>
              </a:rPr>
              <a:t>Malakalar – </a:t>
            </a:r>
            <a:endParaRPr lang="ru-RU" sz="2400" b="1" dirty="0"/>
          </a:p>
        </p:txBody>
      </p:sp>
      <p:sp>
        <p:nvSpPr>
          <p:cNvPr id="61" name="Блок-схема: альтернативный процесс 60"/>
          <p:cNvSpPr/>
          <p:nvPr/>
        </p:nvSpPr>
        <p:spPr>
          <a:xfrm>
            <a:off x="4896036" y="2492896"/>
            <a:ext cx="2876806" cy="3888432"/>
          </a:xfrm>
          <a:prstGeom prst="flowChartAlternateProcess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Cyrl-UZ" sz="2400" b="1" dirty="0">
                <a:latin typeface="Times New Roman" pitchFamily="18" charset="0"/>
                <a:cs typeface="Times New Roman" pitchFamily="18" charset="0"/>
              </a:rPr>
              <a:t>o‘qituvchining ongli faoliyatni bajarishi jarayonida hosil qilingan kasbiy intellektual faoliyatning avtomatlashgan komponentlari yig‘indisi.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744332397"/>
      </p:ext>
    </p:extLst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88640"/>
            <a:ext cx="8856984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4000" dirty="0">
                <a:latin typeface="Times New Roman" pitchFamily="18" charset="0"/>
                <a:cs typeface="Times New Roman" pitchFamily="18" charset="0"/>
              </a:rPr>
              <a:t>Pedagogik qobiliyat – bu qobiliyat turlaridan biri bo‘lib, kishining pedagogik faoliyatga yaroqliligini va shu faoliyat bilan muvaffaqiyatli shug`ullana olishini aniqlab beradi.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z-Cyrl-UZ" sz="4000" dirty="0" smtClean="0">
                <a:latin typeface="Times New Roman" pitchFamily="18" charset="0"/>
                <a:cs typeface="Times New Roman" pitchFamily="18" charset="0"/>
              </a:rPr>
              <a:t>Pedagogik </a:t>
            </a:r>
            <a:r>
              <a:rPr lang="uz-Cyrl-UZ" sz="4000" dirty="0">
                <a:latin typeface="Times New Roman" pitchFamily="18" charset="0"/>
                <a:cs typeface="Times New Roman" pitchFamily="18" charset="0"/>
              </a:rPr>
              <a:t>psixologiyada o‘qituvchilik faoliyatida pedagogik qobiliyatlarning tutgan o‘rnini ilmiy izohlab berishga oid samarali tadqiqotlar olib borilgan.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H:\3-mavzu Ped mahorat\Imagem 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722145"/>
            <a:ext cx="2808312" cy="1796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:\3-mavzu Ped mahorat\Imagem 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722145"/>
            <a:ext cx="2808312" cy="1796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85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60648"/>
            <a:ext cx="709228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3600" dirty="0">
                <a:latin typeface="Times New Roman" pitchFamily="18" charset="0"/>
                <a:cs typeface="Times New Roman" pitchFamily="18" charset="0"/>
              </a:rPr>
              <a:t>Yirik olim F.N.Gonobolin pedagogik qobiliyatlarni quyidagi turlarga ajratishni taklif etadi: 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algn="ctr">
              <a:buAutoNum type="arabicParenR"/>
            </a:pPr>
            <a:r>
              <a:rPr lang="uz-Cyrl-UZ" sz="3200" dirty="0" smtClean="0">
                <a:latin typeface="Times New Roman" pitchFamily="18" charset="0"/>
                <a:cs typeface="Times New Roman" pitchFamily="18" charset="0"/>
              </a:rPr>
              <a:t>didaktik </a:t>
            </a:r>
            <a:r>
              <a:rPr lang="uz-Cyrl-UZ" sz="3200" dirty="0">
                <a:latin typeface="Times New Roman" pitchFamily="18" charset="0"/>
                <a:cs typeface="Times New Roman" pitchFamily="18" charset="0"/>
              </a:rPr>
              <a:t>qobiliyatlar;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algn="ctr">
              <a:buAutoNum type="arabicParenR"/>
            </a:pPr>
            <a:r>
              <a:rPr lang="uz-Cyrl-UZ" sz="3200" dirty="0" smtClean="0">
                <a:latin typeface="Times New Roman" pitchFamily="18" charset="0"/>
                <a:cs typeface="Times New Roman" pitchFamily="18" charset="0"/>
              </a:rPr>
              <a:t>akademik </a:t>
            </a:r>
            <a:r>
              <a:rPr lang="uz-Cyrl-UZ" sz="3200" dirty="0">
                <a:latin typeface="Times New Roman" pitchFamily="18" charset="0"/>
                <a:cs typeface="Times New Roman" pitchFamily="18" charset="0"/>
              </a:rPr>
              <a:t>qobiliyatlar;  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algn="ctr">
              <a:buAutoNum type="arabicParenR"/>
            </a:pPr>
            <a:r>
              <a:rPr lang="uz-Cyrl-UZ" sz="3200" dirty="0" smtClean="0">
                <a:latin typeface="Times New Roman" pitchFamily="18" charset="0"/>
                <a:cs typeface="Times New Roman" pitchFamily="18" charset="0"/>
              </a:rPr>
              <a:t>pertseptiv </a:t>
            </a:r>
            <a:r>
              <a:rPr lang="uz-Cyrl-UZ" sz="3200" dirty="0">
                <a:latin typeface="Times New Roman" pitchFamily="18" charset="0"/>
                <a:cs typeface="Times New Roman" pitchFamily="18" charset="0"/>
              </a:rPr>
              <a:t>qobiliyatlar;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742950" indent="-742950" algn="ctr">
              <a:buAutoNum type="arabicParenR"/>
            </a:pPr>
            <a:r>
              <a:rPr lang="uz-Cyrl-UZ" sz="3200" dirty="0" smtClean="0">
                <a:latin typeface="Times New Roman" pitchFamily="18" charset="0"/>
                <a:cs typeface="Times New Roman" pitchFamily="18" charset="0"/>
              </a:rPr>
              <a:t>nutq qobiliyatlari;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algn="ctr">
              <a:buAutoNum type="arabicParenR"/>
            </a:pPr>
            <a:r>
              <a:rPr lang="uz-Cyrl-UZ" sz="3200" dirty="0" smtClean="0">
                <a:latin typeface="Times New Roman" pitchFamily="18" charset="0"/>
                <a:cs typeface="Times New Roman" pitchFamily="18" charset="0"/>
              </a:rPr>
              <a:t>tashkilotchilik qobiliyati;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algn="ctr">
              <a:buAutoNum type="arabicParenR"/>
            </a:pPr>
            <a:r>
              <a:rPr lang="uz-Cyrl-UZ" sz="3200" dirty="0" smtClean="0">
                <a:latin typeface="Times New Roman" pitchFamily="18" charset="0"/>
                <a:cs typeface="Times New Roman" pitchFamily="18" charset="0"/>
              </a:rPr>
              <a:t>avtoritar qobiliyatlar;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algn="ctr">
              <a:buAutoNum type="arabicParenR"/>
            </a:pPr>
            <a:r>
              <a:rPr lang="uz-Cyrl-UZ" sz="3200" dirty="0" smtClean="0">
                <a:latin typeface="Times New Roman" pitchFamily="18" charset="0"/>
                <a:cs typeface="Times New Roman" pitchFamily="18" charset="0"/>
              </a:rPr>
              <a:t>kommunikativ qobiliyatlar;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algn="ctr">
              <a:buAutoNum type="arabicParenR"/>
            </a:pPr>
            <a:r>
              <a:rPr lang="uz-Cyrl-UZ" sz="3200" dirty="0" smtClean="0">
                <a:latin typeface="Times New Roman" pitchFamily="18" charset="0"/>
                <a:cs typeface="Times New Roman" pitchFamily="18" charset="0"/>
              </a:rPr>
              <a:t>pedagogik </a:t>
            </a:r>
            <a:r>
              <a:rPr lang="uz-Cyrl-UZ" sz="3200" dirty="0">
                <a:latin typeface="Times New Roman" pitchFamily="18" charset="0"/>
                <a:cs typeface="Times New Roman" pitchFamily="18" charset="0"/>
              </a:rPr>
              <a:t>xayolot;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algn="ctr">
              <a:buAutoNum type="arabicParenR"/>
            </a:pPr>
            <a:r>
              <a:rPr lang="uz-Cyrl-UZ" sz="3200" dirty="0" smtClean="0">
                <a:latin typeface="Times New Roman" pitchFamily="18" charset="0"/>
                <a:cs typeface="Times New Roman" pitchFamily="18" charset="0"/>
              </a:rPr>
              <a:t>diqqatni </a:t>
            </a:r>
            <a:r>
              <a:rPr lang="uz-Cyrl-UZ" sz="3200" dirty="0">
                <a:latin typeface="Times New Roman" pitchFamily="18" charset="0"/>
                <a:cs typeface="Times New Roman" pitchFamily="18" charset="0"/>
              </a:rPr>
              <a:t>taqsimlay olish qobiliyati.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D:\расмлар\интернет\капалак\31041068_0bbdcc2d2d5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8" y="1134459"/>
            <a:ext cx="2880778" cy="5373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715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3730" y="302359"/>
            <a:ext cx="867075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Kаsbiy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-p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gik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f</a:t>
            </a:r>
            <a:r>
              <a:rPr lang="ru-RU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ао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liyatning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muv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z-Cyrl-UZ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qqiyatli аmаlgа оshishi ko’p jihаtdаn pеdаgоgning mахsus pеdаgоgik qоbiliyatlаrni egаllаgаnligigа bоg’liq: 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z-Cyrl-U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T.I.Gаvаkоv </a:t>
            </a:r>
            <a:r>
              <a:rPr lang="uz-Cyrl-UZ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pеdаgоgik qоbiliyatlаrni quyidаgi tаrzdа guruhlаshtirishni tаklif etаdi: </a:t>
            </a:r>
            <a:endParaRPr lang="en-US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оb’еkt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(tа’lim </a:t>
            </a:r>
            <a:r>
              <a:rPr lang="uz-Cyrl-UZ" sz="2800" dirty="0">
                <a:latin typeface="Times New Roman" pitchFamily="18" charset="0"/>
                <a:cs typeface="Times New Roman" pitchFamily="18" charset="0"/>
              </a:rPr>
              <a:t>оluvchilаr</a:t>
            </a: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ni </a:t>
            </a:r>
            <a:r>
              <a:rPr lang="uz-Cyrl-UZ" sz="2800" dirty="0">
                <a:latin typeface="Times New Roman" pitchFamily="18" charset="0"/>
                <a:cs typeface="Times New Roman" pitchFamily="18" charset="0"/>
              </a:rPr>
              <a:t>his etа оlish;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kоmmunikаtiv </a:t>
            </a:r>
            <a:r>
              <a:rPr lang="uz-Cyrl-UZ" sz="2800" dirty="0">
                <a:latin typeface="Times New Roman" pitchFamily="18" charset="0"/>
                <a:cs typeface="Times New Roman" pitchFamily="18" charset="0"/>
              </a:rPr>
              <a:t>(kishilаr bilаn аlоqа o’rnаtish, sаmimiylik, mulоqоtchаnlik);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pеrtsеptiv </a:t>
            </a:r>
            <a:r>
              <a:rPr lang="uz-Cyrl-UZ" sz="2800" dirty="0">
                <a:latin typeface="Times New Roman" pitchFamily="18" charset="0"/>
                <a:cs typeface="Times New Roman" pitchFamily="18" charset="0"/>
              </a:rPr>
              <a:t>(kаsbiy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еtuklik</a:t>
            </a:r>
            <a:r>
              <a:rPr lang="uz-Cyrl-UZ" sz="2800" dirty="0">
                <a:latin typeface="Times New Roman" pitchFamily="18" charset="0"/>
                <a:cs typeface="Times New Roman" pitchFamily="18" charset="0"/>
              </a:rPr>
              <a:t>, empаtiya, pеdаgоgik intuitsiya);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shахs </a:t>
            </a:r>
            <a:r>
              <a:rPr lang="uz-Cyrl-UZ" sz="2800" dirty="0">
                <a:latin typeface="Times New Roman" pitchFamily="18" charset="0"/>
                <a:cs typeface="Times New Roman" pitchFamily="18" charset="0"/>
              </a:rPr>
              <a:t>dinаmizmi (irоdаviy tа’sir ko’rsаtish vа mаntiqiy ishоntirish qоbiliyati);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emоtsiоnаl </a:t>
            </a:r>
            <a:r>
              <a:rPr lang="uz-Cyrl-UZ" sz="2800" dirty="0">
                <a:latin typeface="Times New Roman" pitchFamily="18" charset="0"/>
                <a:cs typeface="Times New Roman" pitchFamily="18" charset="0"/>
              </a:rPr>
              <a:t>bаrqаrоrlik (o’z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z-Cyrl-UZ" sz="2800" dirty="0">
                <a:latin typeface="Times New Roman" pitchFamily="18" charset="0"/>
                <a:cs typeface="Times New Roman" pitchFamily="18" charset="0"/>
              </a:rPr>
              <a:t>o’zini bоshqаrа оlish qоbiliyati);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krеаtiv </a:t>
            </a:r>
            <a:r>
              <a:rPr lang="uz-Cyrl-UZ" sz="2800" dirty="0">
                <a:latin typeface="Times New Roman" pitchFamily="18" charset="0"/>
                <a:cs typeface="Times New Roman" pitchFamily="18" charset="0"/>
              </a:rPr>
              <a:t>(ijоdiy ishgа qоbiliyatlilik)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 descr="b00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53250" y="1988840"/>
            <a:ext cx="219075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715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1054</TotalTime>
  <Words>886</Words>
  <Application>Microsoft Office PowerPoint</Application>
  <PresentationFormat>Экран (4:3)</PresentationFormat>
  <Paragraphs>87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25" baseType="lpstr">
      <vt:lpstr>Arial Unicode MS</vt:lpstr>
      <vt:lpstr>Arial</vt:lpstr>
      <vt:lpstr>Calibri</vt:lpstr>
      <vt:lpstr>Candara</vt:lpstr>
      <vt:lpstr>Symbol</vt:lpstr>
      <vt:lpstr>Times New Roman</vt:lpstr>
      <vt:lpstr>Wingdings</vt:lpstr>
      <vt:lpstr>Волна</vt:lpstr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Uyga vazifa</vt:lpstr>
      <vt:lpstr>Foydalanilgan adabiyotlar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admin</cp:lastModifiedBy>
  <cp:revision>70</cp:revision>
  <cp:lastPrinted>2005-12-31T21:11:40Z</cp:lastPrinted>
  <dcterms:created xsi:type="dcterms:W3CDTF">2017-09-14T15:00:25Z</dcterms:created>
  <dcterms:modified xsi:type="dcterms:W3CDTF">2025-04-15T04:36:11Z</dcterms:modified>
</cp:coreProperties>
</file>